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5" r:id="rId1"/>
  </p:sldMasterIdLst>
  <p:notesMasterIdLst>
    <p:notesMasterId r:id="rId10"/>
  </p:notesMasterIdLst>
  <p:handoutMasterIdLst>
    <p:handoutMasterId r:id="rId11"/>
  </p:handoutMasterIdLst>
  <p:sldIdLst>
    <p:sldId id="266" r:id="rId2"/>
    <p:sldId id="267" r:id="rId3"/>
    <p:sldId id="268" r:id="rId4"/>
    <p:sldId id="269" r:id="rId5"/>
    <p:sldId id="274" r:id="rId6"/>
    <p:sldId id="275" r:id="rId7"/>
    <p:sldId id="270" r:id="rId8"/>
    <p:sldId id="277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505"/>
    <a:srgbClr val="1C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1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 snapToGrid="0">
      <p:cViewPr varScale="1">
        <p:scale>
          <a:sx n="89" d="100"/>
          <a:sy n="89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3EBAE9-56B5-4A09-8759-C529491C7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70CC12-62A7-4932-8944-994495474A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4667F-DFCA-4097-99F2-0660D92FF9CA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4D262-7A89-4D1B-B04D-21F26D3F2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11D57E-FC0F-420A-AF65-DD9477BE4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037E9-F9FB-45FC-BF4B-1DA4FA22347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52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B2296617-7107-44DB-9B17-A9329F79EFBA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 rtl="0"/>
            <a:endParaRPr lang="ru-RU" noProof="0" dirty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1CC06776-B046-B547-9777-FBDFF889AFA6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Образ слайда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Заметки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3795" name="Номер слайда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ru-RU" altLang="en-US" smtClean="0"/>
              <a:pPr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56246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3281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599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324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5293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 rtlCol="0"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6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 rtlCol="0"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9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контуром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 rtlCol="0"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465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олилиния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8" name="Полилиния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9" name="Полилиния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0" name="Полилиния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1" name="Полилиния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2" name="Полилиния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лилиния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0" name="Полилиния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1" name="Полилиния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2" name="Полилиния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9" name="Текст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Текст 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8" name="Текст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3" name="Полилиния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5" name="Полилиния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6" name="Полилиния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 rtlCol="0"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69955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 rtlCol="0"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6" name="Полилиния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олилиния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 rtlCol="0"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rtl="0"/>
            <a:r>
              <a:rPr lang="ru-RU" dirty="0">
                <a:latin typeface="+mj-lt"/>
              </a:rPr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140442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икл/процесс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Изогнутая вверх стрелка 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Изогнутая вверх стрелка 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Изогнутая вверх стрелка 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rtlCol="0"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rtlCol="0"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 rtlCol="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rtlCol="0"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пуск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 rtlCol="0"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rtlCol="0"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Полилиния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олилиния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222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4903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885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1717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9916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5638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93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8" r:id="rId30"/>
    <p:sldLayoutId id="2147483939" r:id="rId31"/>
    <p:sldLayoutId id="2147483940" r:id="rId32"/>
    <p:sldLayoutId id="2147483941" r:id="rId33"/>
    <p:sldLayoutId id="2147483943" r:id="rId34"/>
    <p:sldLayoutId id="2147483944" r:id="rId3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mccormickml.com/2013/08/15/radial-basis-function-network-rbfn-tutorial/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6460" y="1832527"/>
            <a:ext cx="5419079" cy="3192946"/>
          </a:xfrm>
        </p:spPr>
        <p:txBody>
          <a:bodyPr rtlCol="0"/>
          <a:lstStyle/>
          <a:p>
            <a:pPr rtl="0" eaLnBrk="1" hangingPunct="1"/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Využitie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Radial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Basis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Function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Networks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v diagnostike rakoviny mliečnych žliaz</a:t>
            </a:r>
            <a:endParaRPr lang="ru-RU" sz="54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28674" name="Подзаголовок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9009" y="5294017"/>
            <a:ext cx="7705725" cy="1195387"/>
          </a:xfrm>
        </p:spPr>
        <p:txBody>
          <a:bodyPr rtlCol="0"/>
          <a:lstStyle/>
          <a:p>
            <a:pPr algn="l" rtl="0" eaLnBrk="1" hangingPunct="1"/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Členovia:   Diana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Olejarová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    	    Karina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Cimborová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Nadiia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Bezerova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Stanislava-Saranda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Halupkova</a:t>
            </a:r>
            <a:endParaRPr lang="ru-RU" altLang="en-US" sz="2800" i="0" dirty="0">
              <a:solidFill>
                <a:srgbClr val="0705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Glegoo" pitchFamily="2" charset="0"/>
              <a:cs typeface="Glegoo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 rtlCol="0"/>
          <a:lstStyle/>
          <a:p>
            <a:pPr rtl="0" eaLnBrk="1" hangingPunct="1"/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Cieli projektu: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30722" name="Подзаголовок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1507" y="1300162"/>
            <a:ext cx="8685213" cy="4452052"/>
          </a:xfrm>
          <a:solidFill>
            <a:schemeClr val="tx1"/>
          </a:solidFill>
        </p:spPr>
        <p:txBody>
          <a:bodyPr rtlCol="0"/>
          <a:lstStyle/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Vytvorenie a trénovanie RBF sieti pre predikovanie a diagnostiku rizika ochorenia rakoviny ml. žliaz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Porovnánie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?????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Prezentácia hotového riešenia pomocou webovej aplikácii</a:t>
            </a: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k-SK" altLang="en-US" dirty="0">
              <a:ea typeface="Glegoo" pitchFamily="2" charset="0"/>
              <a:cs typeface="Glegoo" pitchFamily="2" charset="0"/>
            </a:endParaRP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Текст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16175" y="1725613"/>
            <a:ext cx="2178050" cy="636587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RBF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2771" name="Текст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530850" y="1697038"/>
            <a:ext cx="2179638" cy="636587"/>
          </a:xfrm>
        </p:spPr>
        <p:txBody>
          <a:bodyPr rtlCol="0"/>
          <a:lstStyle/>
          <a:p>
            <a:pPr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Python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2772" name="Текст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47113" y="1697038"/>
            <a:ext cx="2179637" cy="1183241"/>
          </a:xfrm>
        </p:spPr>
        <p:txBody>
          <a:bodyPr rtlCol="0"/>
          <a:lstStyle/>
          <a:p>
            <a:pPr>
              <a:spcBef>
                <a:spcPct val="0"/>
              </a:spcBef>
            </a:pPr>
            <a:r>
              <a:rPr lang="en-US" sz="40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UCI Machine Learning</a:t>
            </a:r>
            <a:endParaRPr lang="ru-RU" altLang="en-US" sz="40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rtl="0" eaLnBrk="1" hangingPunct="1">
              <a:spcBef>
                <a:spcPct val="0"/>
              </a:spcBef>
            </a:pPr>
            <a:endParaRPr lang="ru-RU" altLang="en-US" dirty="0">
              <a:ea typeface="Glegoo" pitchFamily="2" charset="0"/>
            </a:endParaRPr>
          </a:p>
        </p:txBody>
      </p:sp>
      <p:sp>
        <p:nvSpPr>
          <p:cNvPr id="32774" name="Текст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30850" y="4510088"/>
            <a:ext cx="2179638" cy="636587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  <a:cs typeface="Arial" panose="020B0604020202020204" pitchFamily="34" charset="0"/>
              </a:rPr>
              <a:t>Azure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773" name="Текст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16175" y="4633387"/>
            <a:ext cx="2178050" cy="636588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40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Visual Studio MVC</a:t>
            </a:r>
            <a:endParaRPr lang="ru-RU" altLang="en-US" sz="40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9D736F73-44EC-46CB-A621-18EA7EF20A1D}"/>
              </a:ext>
            </a:extLst>
          </p:cNvPr>
          <p:cNvSpPr/>
          <p:nvPr/>
        </p:nvSpPr>
        <p:spPr>
          <a:xfrm>
            <a:off x="9313308" y="4389484"/>
            <a:ext cx="925033" cy="931770"/>
          </a:xfrm>
          <a:prstGeom prst="smileyFac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 rtlCol="0"/>
          <a:lstStyle/>
          <a:p>
            <a:pPr rtl="0" eaLnBrk="1" hangingPunct="1"/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Štádiá vývoja aplikácie: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30722" name="Подзаголовок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25971" y="1300163"/>
            <a:ext cx="8685213" cy="5305645"/>
          </a:xfrm>
          <a:solidFill>
            <a:schemeClr val="tx1"/>
          </a:solidFill>
        </p:spPr>
        <p:txBody>
          <a:bodyPr rtlCol="0"/>
          <a:lstStyle/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Prvé štádium – začiatočná – 10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Drúhé</a:t>
            </a: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 štádium – 30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Tretie štádium -  50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Štvrté štádium – 70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Piate štádium – 99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639763" algn="ctr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</a:pPr>
            <a:endParaRPr lang="sk-SK" altLang="en-US" sz="44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639763" algn="ctr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</a:pPr>
            <a:r>
              <a:rPr lang="sk-SK" altLang="en-US" sz="44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FINISH </a:t>
            </a: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k-SK" altLang="en-US" dirty="0">
              <a:ea typeface="Glegoo" pitchFamily="2" charset="0"/>
              <a:cs typeface="Glegoo" pitchFamily="2" charset="0"/>
            </a:endParaRP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2" name="Звезда: 5 точек 1">
            <a:extLst>
              <a:ext uri="{FF2B5EF4-FFF2-40B4-BE49-F238E27FC236}">
                <a16:creationId xmlns:a16="http://schemas.microsoft.com/office/drawing/2014/main" id="{76897A41-97C4-48AC-97D5-9326205C8C1D}"/>
              </a:ext>
            </a:extLst>
          </p:cNvPr>
          <p:cNvSpPr/>
          <p:nvPr/>
        </p:nvSpPr>
        <p:spPr>
          <a:xfrm>
            <a:off x="8761228" y="4643437"/>
            <a:ext cx="914400" cy="914400"/>
          </a:xfrm>
          <a:prstGeom prst="star5">
            <a:avLst/>
          </a:prstGeom>
          <a:solidFill>
            <a:srgbClr val="FFFF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1257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 err="1"/>
              <a:t>Breast</a:t>
            </a:r>
            <a:r>
              <a:rPr lang="sk-SK" sz="5400" dirty="0"/>
              <a:t> </a:t>
            </a:r>
            <a:r>
              <a:rPr lang="sk-SK" sz="5400" dirty="0" err="1"/>
              <a:t>Cancer</a:t>
            </a:r>
            <a:r>
              <a:rPr lang="sk-SK" sz="5400" dirty="0"/>
              <a:t> Wisconsin </a:t>
            </a:r>
            <a:r>
              <a:rPr lang="sk-SK" sz="5400" dirty="0" err="1"/>
              <a:t>Dataset</a:t>
            </a:r>
            <a:endParaRPr lang="sk-SK" sz="5400" dirty="0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A5038036-0189-4E44-ADCB-0863E3228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k-SK" sz="2000" dirty="0"/>
              <a:t>Cieľovým atribútom je atribút </a:t>
            </a:r>
            <a:r>
              <a:rPr lang="sk-SK" sz="2000" i="1" dirty="0" err="1"/>
              <a:t>diagnosis</a:t>
            </a:r>
            <a:r>
              <a:rPr lang="sk-SK" sz="2000" i="1" dirty="0"/>
              <a:t>, </a:t>
            </a:r>
            <a:r>
              <a:rPr lang="sk-SK" sz="2000" dirty="0"/>
              <a:t>ktorý nadobúda hodnoty M (</a:t>
            </a:r>
            <a:r>
              <a:rPr lang="sk-SK" sz="2000" dirty="0" err="1"/>
              <a:t>malignant</a:t>
            </a:r>
            <a:r>
              <a:rPr lang="sk-SK" sz="2000" dirty="0"/>
              <a:t> – zhubný nádor) a B (</a:t>
            </a:r>
            <a:r>
              <a:rPr lang="sk-SK" sz="2000" dirty="0" err="1"/>
              <a:t>benign</a:t>
            </a:r>
            <a:r>
              <a:rPr lang="sk-SK" sz="2000" dirty="0"/>
              <a:t> - nezhubný)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sk-SK" sz="2000" dirty="0"/>
              <a:t>Pre každé jadro sa vypočítalo 10 reálnych hodnôt ako polomer, textúra, obvod, plocha, hladkosť, kompaktnosť, konkávnosť, konkávne body, symetria, </a:t>
            </a:r>
            <a:r>
              <a:rPr lang="sk-SK" sz="2000" dirty="0" err="1"/>
              <a:t>fraktálny</a:t>
            </a:r>
            <a:r>
              <a:rPr lang="sk-SK" sz="2000" dirty="0"/>
              <a:t> rozmer.</a:t>
            </a:r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37E7AEFB-9E9F-488E-A4BC-966B006F91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sk-SK" sz="2000" dirty="0"/>
              <a:t>Všetky hodnoty sú zaokrúhlené na 4 desatinné čísla. V </a:t>
            </a:r>
            <a:r>
              <a:rPr lang="sk-SK" sz="2000" dirty="0" err="1"/>
              <a:t>datasete</a:t>
            </a:r>
            <a:r>
              <a:rPr lang="sk-SK" sz="2000" dirty="0"/>
              <a:t> sa nenachádzajú žiadne chýbajúce hodnoty.</a:t>
            </a:r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8301" y="1912335"/>
            <a:ext cx="9885338" cy="637287"/>
          </a:xfrm>
        </p:spPr>
        <p:txBody>
          <a:bodyPr/>
          <a:lstStyle/>
          <a:p>
            <a:r>
              <a:rPr lang="sk-SK" sz="2000" dirty="0"/>
              <a:t>Príznaky sú vypočítané z digitalizovaného obrazu prsníka pomocou </a:t>
            </a:r>
            <a:r>
              <a:rPr lang="sk-SK" sz="2000" dirty="0" err="1"/>
              <a:t>aspirátu</a:t>
            </a:r>
            <a:r>
              <a:rPr lang="sk-SK" sz="2000" dirty="0"/>
              <a:t> jemnej ihly (FNA). Popisujú charakteristiky bunkových jadier prítomných v obraze.</a:t>
            </a:r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sk-SK" sz="2000" dirty="0"/>
              <a:t>Priemer, štandardná chyba a "najhoršia" alebo najväčšia (priemer troch najväčších hodnôt) týchto nameraných hodnôt boli vypočítané pre každý obrázok, čo viedlo k 30 príznakom.</a:t>
            </a:r>
          </a:p>
        </p:txBody>
      </p:sp>
    </p:spTree>
    <p:extLst>
      <p:ext uri="{BB962C8B-B14F-4D97-AF65-F5344CB8AC3E}">
        <p14:creationId xmlns:p14="http://schemas.microsoft.com/office/powerpoint/2010/main" val="279965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4D826D-E704-4F67-A990-F087E7957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k-SK" dirty="0"/>
              <a:t>Architektúra RBF siete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1EA7054E-AE61-4D7B-8AF8-3E35C27CE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062" y="1929922"/>
            <a:ext cx="7381875" cy="3664786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F3DC8198-6C73-48BE-8327-5480B20E924E}"/>
              </a:ext>
            </a:extLst>
          </p:cNvPr>
          <p:cNvSpPr txBox="1"/>
          <p:nvPr/>
        </p:nvSpPr>
        <p:spPr>
          <a:xfrm>
            <a:off x="5862602" y="56676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211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6460" y="2147777"/>
            <a:ext cx="5419079" cy="2248786"/>
          </a:xfrm>
        </p:spPr>
        <p:txBody>
          <a:bodyPr rtlCol="0"/>
          <a:lstStyle/>
          <a:p>
            <a:pPr rtl="0" eaLnBrk="1" hangingPunct="1"/>
            <a:r>
              <a:rPr lang="sk-SK" sz="8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Ďakujeme za pozornosť!</a:t>
            </a:r>
            <a:endParaRPr lang="ru-RU" sz="8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130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FE5E16-3C45-467A-B93F-2FF7FC744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Referencie</a:t>
            </a:r>
            <a:endParaRPr lang="sk-SK" dirty="0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8AC8A7B0-75E6-4836-B199-28264C688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[1]</a:t>
            </a:r>
            <a:r>
              <a:rPr lang="sk-SK" dirty="0">
                <a:hlinkClick r:id="rId2"/>
              </a:rPr>
              <a:t> http://mccormickml.com/2013/08/15/radial-basis-function-network-rbfn-tutorial/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30600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0</TotalTime>
  <Words>239</Words>
  <Application>Microsoft Office PowerPoint</Application>
  <PresentationFormat>Širokouhlá</PresentationFormat>
  <Paragraphs>35</Paragraphs>
  <Slides>8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5" baseType="lpstr">
      <vt:lpstr>Arial</vt:lpstr>
      <vt:lpstr>Calibri</vt:lpstr>
      <vt:lpstr>Cantarell</vt:lpstr>
      <vt:lpstr>Century Schoolbook</vt:lpstr>
      <vt:lpstr>Gabriola</vt:lpstr>
      <vt:lpstr>Wingdings 2</vt:lpstr>
      <vt:lpstr>Вид</vt:lpstr>
      <vt:lpstr>Využitie Radial Basis Function Networks v diagnostike rakoviny mliečnych žliaz</vt:lpstr>
      <vt:lpstr>Cieli projektu:</vt:lpstr>
      <vt:lpstr>Prezentácia programu PowerPoint</vt:lpstr>
      <vt:lpstr>Štádiá vývoja aplikácie:</vt:lpstr>
      <vt:lpstr>Breast Cancer Wisconsin Dataset</vt:lpstr>
      <vt:lpstr>Architektúra RBF siete</vt:lpstr>
      <vt:lpstr>Ďakujeme za pozornosť!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2019-03-25T18:34:04Z</dcterms:created>
  <dcterms:modified xsi:type="dcterms:W3CDTF">2019-05-01T04:54:14Z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2018-08-10T18:04:48.7892668Z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